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9" r:id="rId2"/>
    <p:sldMasterId id="2147483922" r:id="rId3"/>
    <p:sldMasterId id="2147483936" r:id="rId4"/>
  </p:sldMasterIdLst>
  <p:notesMasterIdLst>
    <p:notesMasterId r:id="rId12"/>
  </p:notesMasterIdLst>
  <p:handoutMasterIdLst>
    <p:handoutMasterId r:id="rId13"/>
  </p:handoutMasterIdLst>
  <p:sldIdLst>
    <p:sldId id="6341" r:id="rId5"/>
    <p:sldId id="6196" r:id="rId6"/>
    <p:sldId id="6356" r:id="rId7"/>
    <p:sldId id="6368" r:id="rId8"/>
    <p:sldId id="6370" r:id="rId9"/>
    <p:sldId id="6115" r:id="rId10"/>
    <p:sldId id="6343" r:id="rId11"/>
  </p:sldIdLst>
  <p:sldSz cx="12192000" cy="6858000"/>
  <p:notesSz cx="7102475" cy="9037638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0049B4"/>
    <a:srgbClr val="D4BF8C"/>
    <a:srgbClr val="F7B918"/>
    <a:srgbClr val="1A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79232" autoAdjust="0"/>
  </p:normalViewPr>
  <p:slideViewPr>
    <p:cSldViewPr snapToGrid="0">
      <p:cViewPr varScale="1">
        <p:scale>
          <a:sx n="87" d="100"/>
          <a:sy n="87" d="100"/>
        </p:scale>
        <p:origin x="13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7FE2BB-5A90-44D7-B4FC-0C3CF7F5D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FD827-23F4-415E-9227-EAF9BBB300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5345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754DE7-6B17-4667-ACAB-F30133EA722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19918-957D-4AD4-B6D6-99214EF406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084DF-1FC9-4561-994C-D3FF76F6ED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8584188"/>
            <a:ext cx="3077739" cy="4534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880BE9-85FE-4EB5-AB9C-FDAFE711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5345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992FD2-66F1-4FD6-81D7-FD642992018A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584188"/>
            <a:ext cx="3077739" cy="4534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D709E4-6B30-4EC1-A46F-CAC727E71A3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0458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Such as:</a:t>
            </a:r>
          </a:p>
          <a:p>
            <a:pPr marL="203454" lvl="0" indent="-171450">
              <a:lnSpc>
                <a:spcPct val="120000"/>
              </a:lnSpc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Chartered banks and credit unions,</a:t>
            </a:r>
          </a:p>
          <a:p>
            <a:pPr marL="374904" lvl="0" indent="-342900">
              <a:lnSpc>
                <a:spcPct val="12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California Finance Lenders</a:t>
            </a:r>
          </a:p>
          <a:p>
            <a:pPr marL="374904" lvl="0" indent="-342900">
              <a:lnSpc>
                <a:spcPct val="12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California Residential Mortgage Lenders and Servicers</a:t>
            </a:r>
          </a:p>
          <a:p>
            <a:pPr marL="374904" lvl="0" indent="-342900">
              <a:lnSpc>
                <a:spcPct val="12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Student Loan  Servicers</a:t>
            </a:r>
          </a:p>
          <a:p>
            <a:pPr marL="374904" lvl="0" indent="-342900">
              <a:lnSpc>
                <a:spcPct val="12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Payday Lenders</a:t>
            </a:r>
          </a:p>
          <a:p>
            <a:pPr marL="374904" lvl="0" indent="-342900">
              <a:lnSpc>
                <a:spcPct val="12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Escrow Agents</a:t>
            </a:r>
          </a:p>
          <a:p>
            <a:pPr marL="374904" lvl="0" indent="-342900">
              <a:lnSpc>
                <a:spcPct val="12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PACE Administrators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now include oversight of:</a:t>
            </a:r>
          </a:p>
          <a:p>
            <a:pPr marL="1060704" lvl="2" indent="-34290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1200" b="0" dirty="0">
                <a:latin typeface="+mn-lt"/>
              </a:rPr>
              <a:t>Credit Repair and Consumer Credit Reporting Companies</a:t>
            </a:r>
          </a:p>
          <a:p>
            <a:pPr marL="1060704" lvl="2" indent="-342900">
              <a:lnSpc>
                <a:spcPct val="12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1200" b="0" dirty="0">
                <a:latin typeface="+mn-lt"/>
              </a:rPr>
              <a:t>Debt Collectors</a:t>
            </a:r>
          </a:p>
          <a:p>
            <a:pPr marL="1060704" lvl="2" indent="-342900">
              <a:lnSpc>
                <a:spcPct val="12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Debt Relief Providers </a:t>
            </a:r>
          </a:p>
          <a:p>
            <a:pPr marL="1060704" lvl="2" indent="-342900">
              <a:lnSpc>
                <a:spcPct val="12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Rent-to-own contracts </a:t>
            </a:r>
          </a:p>
          <a:p>
            <a:pPr marL="1060704" lvl="2" indent="-342900">
              <a:lnSpc>
                <a:spcPct val="12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How are we communicating since the pandemic? 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709E4-6B30-4EC1-A46F-CAC727E71A34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62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709E4-6B30-4EC1-A46F-CAC727E71A34}" type="slidenum">
              <a:rPr lang="en-PK" smtClean="0"/>
              <a:t>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6922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709E4-6B30-4EC1-A46F-CAC727E71A34}" type="slidenum">
              <a:rPr lang="en-PK" smtClean="0"/>
              <a:t>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8873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709E4-6B30-4EC1-A46F-CAC727E71A34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84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over briefly – </a:t>
            </a:r>
            <a:r>
              <a:rPr lang="en-US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709E4-6B30-4EC1-A46F-CAC727E71A34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90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DA4D-E349-46F8-B8BD-B91F7F44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7D303-F3B0-4C20-87AB-7DEE90B8F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7417D-EE21-4EE2-92A8-9999FAA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4A6C3-F1B4-4525-86C3-9F400F2C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56C67-97C6-405A-B8D7-44E484E4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31864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7493-06E4-4CBB-B14D-7A774DF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BBE2E-C5FB-4CF5-A687-63608B681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3CF6-EA7E-4CBE-AC2E-3AF264D1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F548-7E8B-4DFC-96F6-7B1845B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4C7D2-4465-4BEC-AB24-2001F757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91812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452DA-8DC4-4D47-9365-D9C4EAF28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BC503-8271-4630-9922-105F5B8E4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5725E-BC7F-43F6-9C3B-DA65727E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28C53-0C66-4858-962F-3A8CF0D2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B134-62EC-4D57-97D1-D5F569D1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9293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713EC-503B-4973-9B8B-7283C3B8D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54A2BA-06DE-492D-AB5C-E51D977EEE64}"/>
              </a:ext>
            </a:extLst>
          </p:cNvPr>
          <p:cNvSpPr/>
          <p:nvPr userDrawn="1"/>
        </p:nvSpPr>
        <p:spPr>
          <a:xfrm>
            <a:off x="0" y="5494214"/>
            <a:ext cx="12193555" cy="1367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DFDCEE1-B8D3-4B01-B2B7-D30F8B307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837" y="1367635"/>
            <a:ext cx="10515600" cy="2185645"/>
          </a:xfr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0F5390-CB26-44A3-A8A5-E130DF670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3459" y="3820251"/>
            <a:ext cx="7883525" cy="915875"/>
          </a:xfrm>
        </p:spPr>
        <p:txBody>
          <a:bodyPr anchor="ctr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2016F-77D8-407F-B4CC-EE63E195C6BB}"/>
              </a:ext>
            </a:extLst>
          </p:cNvPr>
          <p:cNvGrpSpPr/>
          <p:nvPr userDrawn="1"/>
        </p:nvGrpSpPr>
        <p:grpSpPr>
          <a:xfrm>
            <a:off x="7351251" y="5751451"/>
            <a:ext cx="4375994" cy="598899"/>
            <a:chOff x="3341462" y="5733194"/>
            <a:chExt cx="4375994" cy="5988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DB2C30-0C2D-49D4-98DD-5BEDBA470B7D}"/>
                </a:ext>
              </a:extLst>
            </p:cNvPr>
            <p:cNvSpPr txBox="1"/>
            <p:nvPr userDrawn="1"/>
          </p:nvSpPr>
          <p:spPr>
            <a:xfrm>
              <a:off x="3341462" y="5733194"/>
              <a:ext cx="4375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002D72"/>
                  </a:solidFill>
                  <a:latin typeface="Century Gothic" panose="020B0502020202020204" pitchFamily="34" charset="0"/>
                </a:rPr>
                <a:t>PROTECTING </a:t>
              </a:r>
              <a:r>
                <a:rPr lang="en-US" sz="2000" b="1">
                  <a:solidFill>
                    <a:srgbClr val="002D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CONSUMERS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A34D21-9624-42C1-AB92-9A089848194A}"/>
                </a:ext>
              </a:extLst>
            </p:cNvPr>
            <p:cNvSpPr txBox="1"/>
            <p:nvPr userDrawn="1"/>
          </p:nvSpPr>
          <p:spPr>
            <a:xfrm>
              <a:off x="3656828" y="5962761"/>
              <a:ext cx="4060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>
                  <a:solidFill>
                    <a:srgbClr val="002D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FOSTERING TRUST &amp; INNOVATION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AF82F6C-3579-41CC-85B0-10DC3A0580CB}"/>
              </a:ext>
            </a:extLst>
          </p:cNvPr>
          <p:cNvSpPr/>
          <p:nvPr userDrawn="1"/>
        </p:nvSpPr>
        <p:spPr>
          <a:xfrm>
            <a:off x="-1557" y="5434110"/>
            <a:ext cx="12193555" cy="62564"/>
          </a:xfrm>
          <a:prstGeom prst="rect">
            <a:avLst/>
          </a:prstGeom>
          <a:solidFill>
            <a:srgbClr val="AA8A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19F9DF-8A6F-44A7-BFB0-DE6B71E71D65}"/>
              </a:ext>
            </a:extLst>
          </p:cNvPr>
          <p:cNvSpPr txBox="1"/>
          <p:nvPr userDrawn="1"/>
        </p:nvSpPr>
        <p:spPr>
          <a:xfrm>
            <a:off x="9828816" y="6233890"/>
            <a:ext cx="180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AA8A00"/>
                </a:solidFill>
              </a:rPr>
              <a:t>www.DFPI.ca.gov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33220-037D-491C-BB86-9A3CA8E15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1" y="5855753"/>
            <a:ext cx="4995071" cy="6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22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B80A-F4F3-EBCA-139F-0B899E568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0410F-6086-E8EC-CE58-7EA58438E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1115-6061-0219-BF77-CA8E8D03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A0F3-EB50-77CB-EF78-50D895C4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CE547-244E-43AC-FD39-1EEA29E8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0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930A-3F5F-045F-6D2C-B3FF25A6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E175D-4446-72AF-53B5-0E26A7811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9009F-4B5A-8AD5-4B85-3600D4F3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7AE57-9107-54B8-D247-8C261818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8EB43-8452-EFFB-843C-456E79EE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B306-14BA-04DE-8144-1A266AA5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D7743-F28D-2023-21B7-D77B86C88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1232-790F-A973-7556-35448631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E2AEE-7F0F-9BD3-3B93-748831B0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292DE-B8CA-031A-2994-34283028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5E8B-4F4D-A75F-E0A9-C5049F6F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274C-9B5C-B458-3119-A8E2103D8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07813-67A1-5667-7549-B4B1E31EA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CF9BB-1415-CBFC-D0F7-9AA1E623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133A0-5DCA-3D1C-A8C9-35C10DBF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DAE62-BFC2-F818-DABE-F992E641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1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5DBE-DF41-6FF5-233F-3D969910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BB8BF-C04A-7197-BDD5-C6FAADF85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B4D90-68A7-FC69-DD1F-AF904FC03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A8C16-782D-1386-7D6D-B07F6A5AB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D00FD-713D-9332-AAD2-5375C60B7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8F1BD-5DFB-B0DF-5A0F-0686E649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50E3A6-5682-EE23-12E6-B038BDF8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2C906-B6F4-7897-B198-15632106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30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1560-0FC1-4A79-ABAF-6083A08E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7DBF2-29DE-5F24-525E-70BFFD6D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4C09D-2378-C89B-0153-9FED4D44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A0FCF-11EF-A840-412E-75124CE4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76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82416-3CF8-2E57-4ACA-14403DAA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9FF83-14C1-8AD1-8318-4CCFE871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FA8A5-08B1-6611-0245-875F16E1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6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C182-C1A0-4572-AE20-4A95FE92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80BA-9FB3-4A55-9420-3845EB6F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8381-5A82-4FFA-BE64-DB9C0621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94C1-AA13-4D88-A39A-624B3130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DF0AD-F69A-426A-A941-115C4B81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6214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7BC3-E40E-285F-F4DA-5958C31C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66CD-0702-C85B-0CFB-06A35F157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29293-EEE7-40F1-8C11-924135AB0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B9273-C9C2-2040-1891-8C679628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EFC0E-102A-FAAE-5DA5-F9CB891F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DD4EB-A834-70E8-961A-014BFAD3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7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F09F9-481F-928C-055F-241691CA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6C08F-5A31-DF4C-0778-50F04E055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64112-49BE-8898-FD16-944F9BD93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A30E6-78DA-48AF-FB0D-EB4A2AD2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66FEF-773A-4706-202E-31387790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83626-94D3-7701-FA32-828E900E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9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E28D-2FEA-6D12-137E-38C24C84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75F61-77A5-37BF-E1D0-F3FDEC218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141B-6DF5-4983-68ED-AAFA3603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BFBE-79C7-1147-D615-689177E7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F033E-2253-EB8B-75FB-D47357FA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0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E00FB-EE3B-B291-240F-310AF5896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DD0E0-E3A7-A3A1-4749-EE947CA2A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C0E48-BE11-183A-2C8E-2A511712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7E49-AD12-59E0-6F97-283882F3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7FB70-4834-0248-F1B7-A4B84759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68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Interior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>
                <a:solidFill>
                  <a:srgbClr val="EC1300"/>
                </a:solidFill>
              </a:rPr>
              <a:pPr/>
              <a:t>‹#›</a:t>
            </a:fld>
            <a:endParaRPr lang="en-US" sz="1200" dirty="0">
              <a:solidFill>
                <a:srgbClr val="EC13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10368C-1F9E-B848-A206-A29657273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58551"/>
            <a:ext cx="8691513" cy="676868"/>
          </a:xfrm>
        </p:spPr>
        <p:txBody>
          <a:bodyPr>
            <a:noAutofit/>
          </a:bodyPr>
          <a:lstStyle>
            <a:lvl1pPr algn="l">
              <a:defRPr sz="3733" b="1">
                <a:solidFill>
                  <a:srgbClr val="EC1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7B2426-AC7E-0149-90A6-FD97FCA9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17981"/>
            <a:ext cx="8691513" cy="45259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AFABEE-5FA5-0848-8144-8390A1B44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320068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46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DA4D-E349-46F8-B8BD-B91F7F44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7D303-F3B0-4C20-87AB-7DEE90B8F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7417D-EE21-4EE2-92A8-9999FAA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4A6C3-F1B4-4525-86C3-9F400F2C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56C67-97C6-405A-B8D7-44E484E4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294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C182-C1A0-4572-AE20-4A95FE92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80BA-9FB3-4A55-9420-3845EB6F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8381-5A82-4FFA-BE64-DB9C0621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94C1-AA13-4D88-A39A-624B3130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DF0AD-F69A-426A-A941-115C4B81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908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5DB0-615B-401D-B04B-206B13AC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B4961-FB4C-4239-9B39-55976788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7401-8302-44BE-8329-E941E70A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0E0A-8E68-4BD8-B5C5-D01D822E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5B4B-AD91-441C-8F99-A3008A72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390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253D-776C-45B6-BCEA-F46AA2E4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F590-5067-4D80-B6BB-84E5B394D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06001-AE05-4CBF-90C7-D1CFCE1A6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347E7-0C1E-4535-8BAD-6F02A5B4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7FCCA-9AEC-4DE5-98F3-5321C3F1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751C1-85A3-4CA2-837A-ACEFF0FF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667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BD66-24C9-45D6-8C4E-B9726E27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8DEF6-E301-4E65-A58D-617D40A6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E6CED-D965-47E5-ABC3-7EEE8C106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763BC-23D8-4A1B-9460-73BCA587A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093C2-D91E-4E91-9E55-3D83AD4EB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2A5F3-75B4-45AC-A760-892444A0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EA686-A9E6-472B-84D2-F0258488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49B90-8A70-4C7F-A5E6-B7EB8CA7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092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5DB0-615B-401D-B04B-206B13AC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B4961-FB4C-4239-9B39-55976788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7401-8302-44BE-8329-E941E70A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0E0A-8E68-4BD8-B5C5-D01D822E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5B4B-AD91-441C-8F99-A3008A72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74593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2AE5-D24E-42D8-8DA8-D6029091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9D37B-789B-4A1D-943C-0954F554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15006-CAB6-4197-9BF4-02BB315B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DD3BB-F8A8-4299-892E-63DD6391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329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9A793-0327-4ED2-9307-61053A18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6D777-4B95-41AB-A781-3A3E89FE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CCC21-ED85-45DE-9B53-B5B97C55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647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FA49-931B-48EC-915C-0109FA78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35D9-1BCE-4095-B6A6-0D8B23ED8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EBE66-C8B3-4CEE-A94C-682804680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A4497-F8C8-4CAE-AABF-092A577D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5BE2-3E39-414C-AA48-9361C2AD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B3844-79C2-4040-8277-FE43C651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442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C0C1E-881D-491A-A154-0C19E38B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2231F-ED19-443C-B347-C99EC6933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A7E7F-B406-49F0-ADFD-0778EB9DD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79872-B96B-4636-88D0-213C1968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DD88E-2C72-4AD3-A653-3897C8E2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0DD07-C08F-429D-9C7B-A223BA3F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317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7493-06E4-4CBB-B14D-7A774DF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BBE2E-C5FB-4CF5-A687-63608B681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3CF6-EA7E-4CBE-AC2E-3AF264D1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F548-7E8B-4DFC-96F6-7B1845B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4C7D2-4465-4BEC-AB24-2001F757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574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452DA-8DC4-4D47-9365-D9C4EAF28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BC503-8271-4630-9922-105F5B8E4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5725E-BC7F-43F6-9C3B-DA65727E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28C53-0C66-4858-962F-3A8CF0D2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B134-62EC-4D57-97D1-D5F569D1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116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713EC-503B-4973-9B8B-7283C3B8D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54A2BA-06DE-492D-AB5C-E51D977EEE64}"/>
              </a:ext>
            </a:extLst>
          </p:cNvPr>
          <p:cNvSpPr/>
          <p:nvPr userDrawn="1"/>
        </p:nvSpPr>
        <p:spPr>
          <a:xfrm>
            <a:off x="0" y="5494214"/>
            <a:ext cx="12193555" cy="1367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DFDCEE1-B8D3-4B01-B2B7-D30F8B307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837" y="1367635"/>
            <a:ext cx="10515600" cy="2185645"/>
          </a:xfr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0F5390-CB26-44A3-A8A5-E130DF670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3459" y="3820251"/>
            <a:ext cx="7883525" cy="915875"/>
          </a:xfrm>
        </p:spPr>
        <p:txBody>
          <a:bodyPr anchor="ctr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2016F-77D8-407F-B4CC-EE63E195C6BB}"/>
              </a:ext>
            </a:extLst>
          </p:cNvPr>
          <p:cNvGrpSpPr/>
          <p:nvPr userDrawn="1"/>
        </p:nvGrpSpPr>
        <p:grpSpPr>
          <a:xfrm>
            <a:off x="7351251" y="5751451"/>
            <a:ext cx="4375994" cy="598899"/>
            <a:chOff x="3341462" y="5733194"/>
            <a:chExt cx="4375994" cy="5988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DB2C30-0C2D-49D4-98DD-5BEDBA470B7D}"/>
                </a:ext>
              </a:extLst>
            </p:cNvPr>
            <p:cNvSpPr txBox="1"/>
            <p:nvPr userDrawn="1"/>
          </p:nvSpPr>
          <p:spPr>
            <a:xfrm>
              <a:off x="3341462" y="5733194"/>
              <a:ext cx="4375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002D72"/>
                  </a:solidFill>
                  <a:latin typeface="Century Gothic" panose="020B0502020202020204" pitchFamily="34" charset="0"/>
                </a:rPr>
                <a:t>PROTECTING </a:t>
              </a:r>
              <a:r>
                <a:rPr lang="en-US" sz="2000" b="1">
                  <a:solidFill>
                    <a:srgbClr val="002D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CONSUMERS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A34D21-9624-42C1-AB92-9A089848194A}"/>
                </a:ext>
              </a:extLst>
            </p:cNvPr>
            <p:cNvSpPr txBox="1"/>
            <p:nvPr userDrawn="1"/>
          </p:nvSpPr>
          <p:spPr>
            <a:xfrm>
              <a:off x="3656828" y="5962761"/>
              <a:ext cx="4060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>
                  <a:solidFill>
                    <a:srgbClr val="002D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FOSTERING TRUST &amp; INNOVATION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AF82F6C-3579-41CC-85B0-10DC3A0580CB}"/>
              </a:ext>
            </a:extLst>
          </p:cNvPr>
          <p:cNvSpPr/>
          <p:nvPr userDrawn="1"/>
        </p:nvSpPr>
        <p:spPr>
          <a:xfrm>
            <a:off x="-1557" y="5434110"/>
            <a:ext cx="12193555" cy="62564"/>
          </a:xfrm>
          <a:prstGeom prst="rect">
            <a:avLst/>
          </a:prstGeom>
          <a:solidFill>
            <a:srgbClr val="AA8A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19F9DF-8A6F-44A7-BFB0-DE6B71E71D65}"/>
              </a:ext>
            </a:extLst>
          </p:cNvPr>
          <p:cNvSpPr txBox="1"/>
          <p:nvPr userDrawn="1"/>
        </p:nvSpPr>
        <p:spPr>
          <a:xfrm>
            <a:off x="9828816" y="6233890"/>
            <a:ext cx="180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AA8A00"/>
                </a:solidFill>
              </a:rPr>
              <a:t>www.DFPI.ca.gov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33220-037D-491C-BB86-9A3CA8E15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1" y="5855753"/>
            <a:ext cx="4995071" cy="6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571D3-3D09-4C4B-BB7C-412BBDD74384}"/>
              </a:ext>
            </a:extLst>
          </p:cNvPr>
          <p:cNvSpPr/>
          <p:nvPr userDrawn="1"/>
        </p:nvSpPr>
        <p:spPr>
          <a:xfrm>
            <a:off x="9199813" y="1021939"/>
            <a:ext cx="2475346" cy="304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DAF06E-E829-45B4-A103-9AB210EDFE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6037" y="1516735"/>
            <a:ext cx="3822700" cy="3824531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effectLst>
            <a:outerShdw blurRad="215900" dist="50800" dir="8100000" algn="tr" rotWithShape="0">
              <a:prstClr val="black">
                <a:alpha val="37000"/>
              </a:prstClr>
            </a:outerShdw>
          </a:effectLst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DA4D-E349-46F8-B8BD-B91F7F44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7D303-F3B0-4C20-87AB-7DEE90B8F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7417D-EE21-4EE2-92A8-9999FAA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4A6C3-F1B4-4525-86C3-9F400F2C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56C67-97C6-405A-B8D7-44E484E4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695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C182-C1A0-4572-AE20-4A95FE92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80BA-9FB3-4A55-9420-3845EB6F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8381-5A82-4FFA-BE64-DB9C0621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94C1-AA13-4D88-A39A-624B3130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DF0AD-F69A-426A-A941-115C4B81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768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253D-776C-45B6-BCEA-F46AA2E4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F590-5067-4D80-B6BB-84E5B394D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06001-AE05-4CBF-90C7-D1CFCE1A6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347E7-0C1E-4535-8BAD-6F02A5B4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7FCCA-9AEC-4DE5-98F3-5321C3F1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751C1-85A3-4CA2-837A-ACEFF0FF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92384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5DB0-615B-401D-B04B-206B13AC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B4961-FB4C-4239-9B39-55976788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7401-8302-44BE-8329-E941E70A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0E0A-8E68-4BD8-B5C5-D01D822E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5B4B-AD91-441C-8F99-A3008A72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573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253D-776C-45B6-BCEA-F46AA2E4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F590-5067-4D80-B6BB-84E5B394D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06001-AE05-4CBF-90C7-D1CFCE1A6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347E7-0C1E-4535-8BAD-6F02A5B4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7FCCA-9AEC-4DE5-98F3-5321C3F1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751C1-85A3-4CA2-837A-ACEFF0FF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871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BD66-24C9-45D6-8C4E-B9726E27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8DEF6-E301-4E65-A58D-617D40A6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E6CED-D965-47E5-ABC3-7EEE8C106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763BC-23D8-4A1B-9460-73BCA587A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093C2-D91E-4E91-9E55-3D83AD4EB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2A5F3-75B4-45AC-A760-892444A0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EA686-A9E6-472B-84D2-F0258488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49B90-8A70-4C7F-A5E6-B7EB8CA7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603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2AE5-D24E-42D8-8DA8-D6029091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9D37B-789B-4A1D-943C-0954F554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15006-CAB6-4197-9BF4-02BB315B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DD3BB-F8A8-4299-892E-63DD6391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619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9A793-0327-4ED2-9307-61053A18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6D777-4B95-41AB-A781-3A3E89FE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CCC21-ED85-45DE-9B53-B5B97C55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12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FA49-931B-48EC-915C-0109FA78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35D9-1BCE-4095-B6A6-0D8B23ED8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EBE66-C8B3-4CEE-A94C-682804680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A4497-F8C8-4CAE-AABF-092A577D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5BE2-3E39-414C-AA48-9361C2AD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B3844-79C2-4040-8277-FE43C651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707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C0C1E-881D-491A-A154-0C19E38B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2231F-ED19-443C-B347-C99EC6933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A7E7F-B406-49F0-ADFD-0778EB9DD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79872-B96B-4636-88D0-213C1968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DD88E-2C72-4AD3-A653-3897C8E2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0DD07-C08F-429D-9C7B-A223BA3F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251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7493-06E4-4CBB-B14D-7A774DF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BBE2E-C5FB-4CF5-A687-63608B681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3CF6-EA7E-4CBE-AC2E-3AF264D1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F548-7E8B-4DFC-96F6-7B1845B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4C7D2-4465-4BEC-AB24-2001F757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845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452DA-8DC4-4D47-9365-D9C4EAF28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BC503-8271-4630-9922-105F5B8E4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5725E-BC7F-43F6-9C3B-DA65727E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28C53-0C66-4858-962F-3A8CF0D2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B134-62EC-4D57-97D1-D5F569D1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708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solidDmnd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BD66-24C9-45D6-8C4E-B9726E27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8DEF6-E301-4E65-A58D-617D40A6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E6CED-D965-47E5-ABC3-7EEE8C106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763BC-23D8-4A1B-9460-73BCA587A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093C2-D91E-4E91-9E55-3D83AD4EB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2A5F3-75B4-45AC-A760-892444A0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EA686-A9E6-472B-84D2-F0258488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49B90-8A70-4C7F-A5E6-B7EB8CA7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72233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571D3-3D09-4C4B-BB7C-412BBDD74384}"/>
              </a:ext>
            </a:extLst>
          </p:cNvPr>
          <p:cNvSpPr/>
          <p:nvPr userDrawn="1"/>
        </p:nvSpPr>
        <p:spPr>
          <a:xfrm>
            <a:off x="9199813" y="1021939"/>
            <a:ext cx="2475346" cy="304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DAF06E-E829-45B4-A103-9AB210EDFE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6037" y="1516735"/>
            <a:ext cx="3822700" cy="3824531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effectLst>
            <a:outerShdw blurRad="215900" dist="50800" dir="8100000" algn="tr" rotWithShape="0">
              <a:prstClr val="black">
                <a:alpha val="37000"/>
              </a:prstClr>
            </a:outerShdw>
          </a:effectLst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22045-3181-4D67-A2DE-840AC1EF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2B1860-6BB8-4202-B6DA-38F4616CF59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CBDD9-FB9A-4FB2-ADCF-DFCDC832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4D269-596B-4B8C-9821-1D82283A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F8CF6D-7664-40E6-8518-675DCE912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4DE6A0-2721-4334-B4B7-286C580C690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15783" y="1404124"/>
            <a:ext cx="4049754" cy="4049752"/>
          </a:xfrm>
          <a:prstGeom prst="rect">
            <a:avLst/>
          </a:prstGeom>
          <a:pattFill prst="pct90">
            <a:fgClr>
              <a:srgbClr val="000000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9087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0BCAF2-3B16-4C61-A59E-8D108DC3D4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9622" y="0"/>
            <a:ext cx="5412377" cy="6858000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956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A676D-BFBE-4CED-85E4-13A68FBAA2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8873" y="1249514"/>
            <a:ext cx="4193887" cy="4193887"/>
          </a:xfrm>
          <a:prstGeom prst="flowChartConnector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effectLst>
            <a:outerShdw blurRad="215900" dist="50800" dir="8100000" algn="tr" rotWithShape="0">
              <a:prstClr val="black">
                <a:alpha val="37000"/>
              </a:prstClr>
            </a:outerShdw>
          </a:effectLst>
        </p:spPr>
        <p:txBody>
          <a:bodyPr anchor="ctr"/>
          <a:lstStyle>
            <a:lvl1pPr>
              <a:defRPr lang="en-US" sz="1400"/>
            </a:lvl1pPr>
          </a:lstStyle>
          <a:p>
            <a:pPr lvl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FB57D3-89A8-47D7-80F8-FED98BA512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9135" y="1087868"/>
            <a:ext cx="6305596" cy="4725618"/>
          </a:xfrm>
          <a:custGeom>
            <a:avLst/>
            <a:gdLst>
              <a:gd name="connsiteX0" fmla="*/ 0 w 9458394"/>
              <a:gd name="connsiteY0" fmla="*/ 0 h 7088427"/>
              <a:gd name="connsiteX1" fmla="*/ 9458394 w 9458394"/>
              <a:gd name="connsiteY1" fmla="*/ 0 h 7088427"/>
              <a:gd name="connsiteX2" fmla="*/ 9458394 w 9458394"/>
              <a:gd name="connsiteY2" fmla="*/ 7088427 h 7088427"/>
              <a:gd name="connsiteX3" fmla="*/ 0 w 9458394"/>
              <a:gd name="connsiteY3" fmla="*/ 7088427 h 708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8394" h="7088427">
                <a:moveTo>
                  <a:pt x="0" y="0"/>
                </a:moveTo>
                <a:lnTo>
                  <a:pt x="9458394" y="0"/>
                </a:lnTo>
                <a:lnTo>
                  <a:pt x="9458394" y="7088427"/>
                </a:lnTo>
                <a:lnTo>
                  <a:pt x="0" y="708842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DE1EA2-41CE-4F97-BCC4-DA971FE29212}" type="datetime1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872499" y="2"/>
            <a:ext cx="5331224" cy="542660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149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21209270">
            <a:off x="1019425" y="1258767"/>
            <a:ext cx="4153144" cy="2875843"/>
          </a:xfrm>
          <a:custGeom>
            <a:avLst/>
            <a:gdLst>
              <a:gd name="connsiteX0" fmla="*/ 0 w 4162425"/>
              <a:gd name="connsiteY0" fmla="*/ 0 h 2791050"/>
              <a:gd name="connsiteX1" fmla="*/ 4162425 w 4162425"/>
              <a:gd name="connsiteY1" fmla="*/ 0 h 2791050"/>
              <a:gd name="connsiteX2" fmla="*/ 4162425 w 4162425"/>
              <a:gd name="connsiteY2" fmla="*/ 2791050 h 2791050"/>
              <a:gd name="connsiteX3" fmla="*/ 0 w 4162425"/>
              <a:gd name="connsiteY3" fmla="*/ 2791050 h 2791050"/>
              <a:gd name="connsiteX4" fmla="*/ 0 w 4162425"/>
              <a:gd name="connsiteY4" fmla="*/ 0 h 2791050"/>
              <a:gd name="connsiteX0" fmla="*/ 0 w 4162425"/>
              <a:gd name="connsiteY0" fmla="*/ 0 h 2875843"/>
              <a:gd name="connsiteX1" fmla="*/ 4162425 w 4162425"/>
              <a:gd name="connsiteY1" fmla="*/ 0 h 2875843"/>
              <a:gd name="connsiteX2" fmla="*/ 4152746 w 4162425"/>
              <a:gd name="connsiteY2" fmla="*/ 2875843 h 2875843"/>
              <a:gd name="connsiteX3" fmla="*/ 0 w 4162425"/>
              <a:gd name="connsiteY3" fmla="*/ 2791050 h 2875843"/>
              <a:gd name="connsiteX4" fmla="*/ 0 w 4162425"/>
              <a:gd name="connsiteY4" fmla="*/ 0 h 2875843"/>
              <a:gd name="connsiteX0" fmla="*/ 0 w 4152964"/>
              <a:gd name="connsiteY0" fmla="*/ 0 h 2875843"/>
              <a:gd name="connsiteX1" fmla="*/ 4125617 w 4152964"/>
              <a:gd name="connsiteY1" fmla="*/ 376205 h 2875843"/>
              <a:gd name="connsiteX2" fmla="*/ 4152746 w 4152964"/>
              <a:gd name="connsiteY2" fmla="*/ 2875843 h 2875843"/>
              <a:gd name="connsiteX3" fmla="*/ 0 w 4152964"/>
              <a:gd name="connsiteY3" fmla="*/ 2791050 h 2875843"/>
              <a:gd name="connsiteX4" fmla="*/ 0 w 4152964"/>
              <a:gd name="connsiteY4" fmla="*/ 0 h 2875843"/>
              <a:gd name="connsiteX0" fmla="*/ 0 w 4153144"/>
              <a:gd name="connsiteY0" fmla="*/ 0 h 2875843"/>
              <a:gd name="connsiteX1" fmla="*/ 4141684 w 4153144"/>
              <a:gd name="connsiteY1" fmla="*/ 181701 h 2875843"/>
              <a:gd name="connsiteX2" fmla="*/ 4152746 w 4153144"/>
              <a:gd name="connsiteY2" fmla="*/ 2875843 h 2875843"/>
              <a:gd name="connsiteX3" fmla="*/ 0 w 4153144"/>
              <a:gd name="connsiteY3" fmla="*/ 2791050 h 2875843"/>
              <a:gd name="connsiteX4" fmla="*/ 0 w 4153144"/>
              <a:gd name="connsiteY4" fmla="*/ 0 h 287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3144" h="2875843">
                <a:moveTo>
                  <a:pt x="0" y="0"/>
                </a:moveTo>
                <a:lnTo>
                  <a:pt x="4141684" y="181701"/>
                </a:lnTo>
                <a:cubicBezTo>
                  <a:pt x="4138458" y="1140315"/>
                  <a:pt x="4155972" y="1917229"/>
                  <a:pt x="4152746" y="2875843"/>
                </a:cubicBezTo>
                <a:lnTo>
                  <a:pt x="0" y="2791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04192" cy="5547360"/>
          </a:xfrm>
          <a:custGeom>
            <a:avLst/>
            <a:gdLst>
              <a:gd name="connsiteX0" fmla="*/ 0 w 12204192"/>
              <a:gd name="connsiteY0" fmla="*/ 0 h 5547360"/>
              <a:gd name="connsiteX1" fmla="*/ 12192000 w 12204192"/>
              <a:gd name="connsiteY1" fmla="*/ 0 h 5547360"/>
              <a:gd name="connsiteX2" fmla="*/ 12204192 w 12204192"/>
              <a:gd name="connsiteY2" fmla="*/ 4230624 h 5547360"/>
              <a:gd name="connsiteX3" fmla="*/ 9717024 w 12204192"/>
              <a:gd name="connsiteY3" fmla="*/ 5547360 h 5547360"/>
              <a:gd name="connsiteX4" fmla="*/ 0 w 12204192"/>
              <a:gd name="connsiteY4" fmla="*/ 1804416 h 554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192" h="5547360">
                <a:moveTo>
                  <a:pt x="0" y="0"/>
                </a:moveTo>
                <a:lnTo>
                  <a:pt x="12192000" y="0"/>
                </a:lnTo>
                <a:lnTo>
                  <a:pt x="12204192" y="4230624"/>
                </a:lnTo>
                <a:lnTo>
                  <a:pt x="9717024" y="5547360"/>
                </a:lnTo>
                <a:lnTo>
                  <a:pt x="0" y="18044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B75B1-BA93-47CA-BA7A-1661DCDF8CE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EA17-5934-4916-8B33-C2482277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2AE5-D24E-42D8-8DA8-D6029091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9D37B-789B-4A1D-943C-0954F554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15006-CAB6-4197-9BF4-02BB315B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DD3BB-F8A8-4299-892E-63DD6391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8468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9A793-0327-4ED2-9307-61053A18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6D777-4B95-41AB-A781-3A3E89FE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CCC21-ED85-45DE-9B53-B5B97C55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04705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FA49-931B-48EC-915C-0109FA78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35D9-1BCE-4095-B6A6-0D8B23ED8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EBE66-C8B3-4CEE-A94C-682804680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A4497-F8C8-4CAE-AABF-092A577D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5BE2-3E39-414C-AA48-9361C2AD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B3844-79C2-4040-8277-FE43C651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96434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C0C1E-881D-491A-A154-0C19E38B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2231F-ED19-443C-B347-C99EC6933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A7E7F-B406-49F0-ADFD-0778EB9DD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79872-B96B-4636-88D0-213C1968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B6BD2-43B3-4D0C-AD7B-28F272180534}" type="datetimeFigureOut">
              <a:rPr lang="en-PK" smtClean="0"/>
              <a:t>05/01/2024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DD88E-2C72-4AD3-A653-3897C8E2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0DD07-C08F-429D-9C7B-A223BA3F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35693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1145E-6604-45E2-95F7-10F0E499C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5" r="56167"/>
          <a:stretch/>
        </p:blipFill>
        <p:spPr>
          <a:xfrm rot="9128358">
            <a:off x="11476595" y="-512382"/>
            <a:ext cx="1109223" cy="1418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F62B93-35C7-474D-9C5A-9AE7F803079B}"/>
              </a:ext>
            </a:extLst>
          </p:cNvPr>
          <p:cNvSpPr/>
          <p:nvPr userDrawn="1"/>
        </p:nvSpPr>
        <p:spPr>
          <a:xfrm>
            <a:off x="0" y="6795002"/>
            <a:ext cx="4059936" cy="62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6A4A5D-679A-4E11-83CA-A1EA37AB17DA}"/>
              </a:ext>
            </a:extLst>
          </p:cNvPr>
          <p:cNvSpPr/>
          <p:nvPr userDrawn="1"/>
        </p:nvSpPr>
        <p:spPr>
          <a:xfrm>
            <a:off x="4059936" y="6795002"/>
            <a:ext cx="4059936" cy="62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61742-7AE8-4FA9-8F2D-75A0EFE66AE3}"/>
              </a:ext>
            </a:extLst>
          </p:cNvPr>
          <p:cNvSpPr/>
          <p:nvPr userDrawn="1"/>
        </p:nvSpPr>
        <p:spPr>
          <a:xfrm>
            <a:off x="8119872" y="6795002"/>
            <a:ext cx="4072128" cy="62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FDE51F-BB31-4A49-9089-D40F60C84376}"/>
              </a:ext>
            </a:extLst>
          </p:cNvPr>
          <p:cNvCxnSpPr>
            <a:cxnSpLocks/>
          </p:cNvCxnSpPr>
          <p:nvPr userDrawn="1"/>
        </p:nvCxnSpPr>
        <p:spPr>
          <a:xfrm>
            <a:off x="0" y="673493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3E3FA3E-D12F-4D2D-9AB4-E2946269155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" y="6349063"/>
            <a:ext cx="2354988" cy="3264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508145-A104-4116-B658-F45850BC2A93}"/>
              </a:ext>
            </a:extLst>
          </p:cNvPr>
          <p:cNvSpPr txBox="1"/>
          <p:nvPr userDrawn="1"/>
        </p:nvSpPr>
        <p:spPr>
          <a:xfrm>
            <a:off x="11687940" y="6432759"/>
            <a:ext cx="43473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E16953A5-9CA3-486F-A0BE-61E3C8729CD4}" type="slidenum">
              <a:rPr lang="en-US" sz="1600" smtClean="0">
                <a:solidFill>
                  <a:schemeClr val="accent1"/>
                </a:solidFill>
              </a:rPr>
              <a:t>‹#›</a:t>
            </a:fld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1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97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94FE5-2A01-A5CD-0683-1B0A9089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216A5-182D-3E90-89C7-5C0CF233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BEA51-912A-22D4-F25F-7CA48D05C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ED08-B41A-48D5-8573-61782DEFC69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3C676-B3CF-527C-4B57-30F4A0C65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ECBFF-4FFA-10D4-88C2-8C9AA079C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052D-912B-4721-87D7-89819BBF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1145E-6604-45E2-95F7-10F0E499C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5" r="56167"/>
          <a:stretch/>
        </p:blipFill>
        <p:spPr>
          <a:xfrm rot="9128358">
            <a:off x="11476595" y="-512382"/>
            <a:ext cx="1109223" cy="1418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F62B93-35C7-474D-9C5A-9AE7F803079B}"/>
              </a:ext>
            </a:extLst>
          </p:cNvPr>
          <p:cNvSpPr/>
          <p:nvPr userDrawn="1"/>
        </p:nvSpPr>
        <p:spPr>
          <a:xfrm>
            <a:off x="0" y="6795002"/>
            <a:ext cx="4059936" cy="62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6A4A5D-679A-4E11-83CA-A1EA37AB17DA}"/>
              </a:ext>
            </a:extLst>
          </p:cNvPr>
          <p:cNvSpPr/>
          <p:nvPr userDrawn="1"/>
        </p:nvSpPr>
        <p:spPr>
          <a:xfrm>
            <a:off x="4059936" y="6795002"/>
            <a:ext cx="4059936" cy="62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61742-7AE8-4FA9-8F2D-75A0EFE66AE3}"/>
              </a:ext>
            </a:extLst>
          </p:cNvPr>
          <p:cNvSpPr/>
          <p:nvPr userDrawn="1"/>
        </p:nvSpPr>
        <p:spPr>
          <a:xfrm>
            <a:off x="8119872" y="6795002"/>
            <a:ext cx="4072128" cy="62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FDE51F-BB31-4A49-9089-D40F60C84376}"/>
              </a:ext>
            </a:extLst>
          </p:cNvPr>
          <p:cNvCxnSpPr>
            <a:cxnSpLocks/>
          </p:cNvCxnSpPr>
          <p:nvPr userDrawn="1"/>
        </p:nvCxnSpPr>
        <p:spPr>
          <a:xfrm>
            <a:off x="0" y="673493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3E3FA3E-D12F-4D2D-9AB4-E294626915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" y="6349063"/>
            <a:ext cx="2354988" cy="3264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508145-A104-4116-B658-F45850BC2A93}"/>
              </a:ext>
            </a:extLst>
          </p:cNvPr>
          <p:cNvSpPr txBox="1"/>
          <p:nvPr userDrawn="1"/>
        </p:nvSpPr>
        <p:spPr>
          <a:xfrm>
            <a:off x="11687940" y="6432759"/>
            <a:ext cx="43473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E16953A5-9CA3-486F-A0BE-61E3C8729CD4}" type="slidenum">
              <a:rPr lang="en-US" sz="1600" smtClean="0">
                <a:solidFill>
                  <a:schemeClr val="accent1"/>
                </a:solidFill>
              </a:rPr>
              <a:t>‹#›</a:t>
            </a:fld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3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1145E-6604-45E2-95F7-10F0E499C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5" r="56167"/>
          <a:stretch/>
        </p:blipFill>
        <p:spPr>
          <a:xfrm rot="9128358">
            <a:off x="11476595" y="-512382"/>
            <a:ext cx="1109223" cy="1418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F62B93-35C7-474D-9C5A-9AE7F803079B}"/>
              </a:ext>
            </a:extLst>
          </p:cNvPr>
          <p:cNvSpPr/>
          <p:nvPr userDrawn="1"/>
        </p:nvSpPr>
        <p:spPr>
          <a:xfrm>
            <a:off x="0" y="6795002"/>
            <a:ext cx="4059936" cy="62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6A4A5D-679A-4E11-83CA-A1EA37AB17DA}"/>
              </a:ext>
            </a:extLst>
          </p:cNvPr>
          <p:cNvSpPr/>
          <p:nvPr userDrawn="1"/>
        </p:nvSpPr>
        <p:spPr>
          <a:xfrm>
            <a:off x="4059936" y="6795002"/>
            <a:ext cx="4059936" cy="62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61742-7AE8-4FA9-8F2D-75A0EFE66AE3}"/>
              </a:ext>
            </a:extLst>
          </p:cNvPr>
          <p:cNvSpPr/>
          <p:nvPr userDrawn="1"/>
        </p:nvSpPr>
        <p:spPr>
          <a:xfrm>
            <a:off x="8119872" y="6795002"/>
            <a:ext cx="4072128" cy="62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FDE51F-BB31-4A49-9089-D40F60C84376}"/>
              </a:ext>
            </a:extLst>
          </p:cNvPr>
          <p:cNvCxnSpPr>
            <a:cxnSpLocks/>
          </p:cNvCxnSpPr>
          <p:nvPr userDrawn="1"/>
        </p:nvCxnSpPr>
        <p:spPr>
          <a:xfrm>
            <a:off x="0" y="673493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3E3FA3E-D12F-4D2D-9AB4-E2946269155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" y="6349063"/>
            <a:ext cx="2354988" cy="3264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508145-A104-4116-B658-F45850BC2A93}"/>
              </a:ext>
            </a:extLst>
          </p:cNvPr>
          <p:cNvSpPr txBox="1"/>
          <p:nvPr userDrawn="1"/>
        </p:nvSpPr>
        <p:spPr>
          <a:xfrm>
            <a:off x="11687940" y="6432759"/>
            <a:ext cx="43473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E16953A5-9CA3-486F-A0BE-61E3C8729CD4}" type="slidenum">
              <a:rPr lang="en-US" sz="1600" smtClean="0">
                <a:solidFill>
                  <a:schemeClr val="accent1"/>
                </a:solidFill>
              </a:rPr>
              <a:t>‹#›</a:t>
            </a:fld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9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fpi.ca.gov/licensees-and-regulated-industr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.png"/><Relationship Id="rId5" Type="http://schemas.openxmlformats.org/officeDocument/2006/relationships/hyperlink" Target="http://www.dfpi.ca.gov/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Fernando.Ponce@dfpi.ca.gov" TargetMode="External"/><Relationship Id="rId4" Type="http://schemas.openxmlformats.org/officeDocument/2006/relationships/hyperlink" Target="http://www.dfpi.ca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portfraud.ftc.gov/" TargetMode="External"/><Relationship Id="rId3" Type="http://schemas.openxmlformats.org/officeDocument/2006/relationships/hyperlink" Target="http://www.dfpi.ca.gov/" TargetMode="External"/><Relationship Id="rId7" Type="http://schemas.openxmlformats.org/officeDocument/2006/relationships/hyperlink" Target="http://www.dfpi.ca.gov/#socia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gcc02.safelinks.protection.outlook.com/?url=https%3A%2F%2Fdfpi.ca.gov%2Fsubscribe%2F&amp;data=04%7C01%7CCelina.Damian%40dfpi.ca.gov%7C2de439aa12ff43708a7308d9f7f9051d%7Cd6910b1745b44b7bbb66cb7936fabafe%7C1%7C1%7C637813471211328615%7CUnknown%7CTWFpbGZsb3d8eyJWIjoiMC4wLjAwMDAiLCJQIjoiV2luMzIiLCJBTiI6Ik1haWwiLCJXVCI6Mn0%3D%7C0&amp;sdata=LygjjGNcvuU%2FezzNRJB2K%2FU5RdxvBg4jq75jsXyi%2Boc%3D&amp;reserved=0" TargetMode="External"/><Relationship Id="rId5" Type="http://schemas.openxmlformats.org/officeDocument/2006/relationships/hyperlink" Target="http://www.dfpi.ca.gov/file-a-complaint" TargetMode="External"/><Relationship Id="rId10" Type="http://schemas.openxmlformats.org/officeDocument/2006/relationships/hyperlink" Target="https://www.fcc.gov/consumers/guides/stop-unwanted-robocalls-and-texts" TargetMode="External"/><Relationship Id="rId4" Type="http://schemas.openxmlformats.org/officeDocument/2006/relationships/hyperlink" Target="mailto:outreach@dfpi.ca.gov" TargetMode="External"/><Relationship Id="rId9" Type="http://schemas.openxmlformats.org/officeDocument/2006/relationships/hyperlink" Target="http://www.ic3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50EF-696F-4A75-B93A-108C8DEE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3" y="-209321"/>
            <a:ext cx="10926015" cy="218564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6600" dirty="0"/>
            </a:br>
            <a:r>
              <a:rPr lang="en-US" sz="4000" dirty="0"/>
              <a:t>Department of </a:t>
            </a:r>
            <a:br>
              <a:rPr lang="en-US" sz="4000" dirty="0"/>
            </a:br>
            <a:r>
              <a:rPr lang="en-US" sz="4000" dirty="0"/>
              <a:t>Financial Protection &amp; Innovation</a:t>
            </a:r>
            <a:br>
              <a:rPr lang="en-US" sz="4000" dirty="0"/>
            </a:br>
            <a:r>
              <a:rPr lang="en-US" sz="4000" dirty="0"/>
              <a:t>________________________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Protect Yourself from Frauds and Scams</a:t>
            </a: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endParaRPr lang="en-US" sz="31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1C488-13CB-4070-AA83-6082AA4C4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0665" y="4513283"/>
            <a:ext cx="7883525" cy="915875"/>
          </a:xfrm>
        </p:spPr>
        <p:txBody>
          <a:bodyPr>
            <a:normAutofit/>
          </a:bodyPr>
          <a:lstStyle/>
          <a:p>
            <a:r>
              <a:rPr lang="en-US" sz="1600" dirty="0">
                <a:cs typeface="Calibri"/>
              </a:rPr>
              <a:t>Jackie Wiley, Targeted Outreach Specialist</a:t>
            </a:r>
          </a:p>
          <a:p>
            <a:r>
              <a:rPr lang="en-US" sz="1600" dirty="0">
                <a:cs typeface="Calibri"/>
              </a:rPr>
              <a:t>Jackie.wiley@dfpi.ca.gov</a:t>
            </a:r>
          </a:p>
        </p:txBody>
      </p:sp>
    </p:spTree>
    <p:extLst>
      <p:ext uri="{BB962C8B-B14F-4D97-AF65-F5344CB8AC3E}">
        <p14:creationId xmlns:p14="http://schemas.microsoft.com/office/powerpoint/2010/main" val="605429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18E764-5CC7-4230-B364-9F929F06C4EB}"/>
              </a:ext>
            </a:extLst>
          </p:cNvPr>
          <p:cNvSpPr/>
          <p:nvPr/>
        </p:nvSpPr>
        <p:spPr>
          <a:xfrm>
            <a:off x="4039061" y="3596724"/>
            <a:ext cx="7895370" cy="1011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846DA2-D793-48B9-8936-D7412CB1DA93}"/>
              </a:ext>
            </a:extLst>
          </p:cNvPr>
          <p:cNvSpPr/>
          <p:nvPr/>
        </p:nvSpPr>
        <p:spPr>
          <a:xfrm>
            <a:off x="4039061" y="4852949"/>
            <a:ext cx="7895370" cy="1011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A87F71-4F99-4B43-9163-6A16B5867AAD}"/>
              </a:ext>
            </a:extLst>
          </p:cNvPr>
          <p:cNvSpPr txBox="1"/>
          <p:nvPr/>
        </p:nvSpPr>
        <p:spPr>
          <a:xfrm>
            <a:off x="4039061" y="280653"/>
            <a:ext cx="69827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Who Are We?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 What Is Our Role?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F72CDD1-3319-4586-A440-77F07FAB30B2}"/>
              </a:ext>
            </a:extLst>
          </p:cNvPr>
          <p:cNvSpPr/>
          <p:nvPr/>
        </p:nvSpPr>
        <p:spPr>
          <a:xfrm>
            <a:off x="4271990" y="3858068"/>
            <a:ext cx="249774" cy="2497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BF0429-3832-4B82-B8BD-BB6EEE4C3D23}"/>
              </a:ext>
            </a:extLst>
          </p:cNvPr>
          <p:cNvSpPr txBox="1"/>
          <p:nvPr/>
        </p:nvSpPr>
        <p:spPr>
          <a:xfrm>
            <a:off x="4526699" y="4788444"/>
            <a:ext cx="7433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consumer awareness presentations throughout California to help protect consumers from falling prey to frauds and scams.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ED2A99-3C62-47DB-B396-BEFBE20AF06C}"/>
              </a:ext>
            </a:extLst>
          </p:cNvPr>
          <p:cNvSpPr/>
          <p:nvPr/>
        </p:nvSpPr>
        <p:spPr>
          <a:xfrm>
            <a:off x="4276925" y="5231725"/>
            <a:ext cx="249774" cy="2497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AF2EBD-5939-42C7-B77F-733F9E5B463A}"/>
              </a:ext>
            </a:extLst>
          </p:cNvPr>
          <p:cNvSpPr/>
          <p:nvPr/>
        </p:nvSpPr>
        <p:spPr>
          <a:xfrm>
            <a:off x="4039061" y="1944306"/>
            <a:ext cx="7954177" cy="1285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0F73512-C377-4841-9086-687238B0C111}"/>
              </a:ext>
            </a:extLst>
          </p:cNvPr>
          <p:cNvSpPr/>
          <p:nvPr/>
        </p:nvSpPr>
        <p:spPr>
          <a:xfrm>
            <a:off x="4266241" y="2462214"/>
            <a:ext cx="249774" cy="2497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B9463C-6F69-4252-B9ED-867818066960}"/>
              </a:ext>
            </a:extLst>
          </p:cNvPr>
          <p:cNvSpPr txBox="1"/>
          <p:nvPr/>
        </p:nvSpPr>
        <p:spPr>
          <a:xfrm>
            <a:off x="4674801" y="2148700"/>
            <a:ext cx="74932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California’s licensing and regulatory agency with oversight of state-financial institutions, products, and professionals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https://dfpi.ca.gov/licensees-and-regulated-industries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A313A7-2C28-4B7E-A060-BB85310B35F0}"/>
              </a:ext>
            </a:extLst>
          </p:cNvPr>
          <p:cNvSpPr txBox="1"/>
          <p:nvPr/>
        </p:nvSpPr>
        <p:spPr>
          <a:xfrm>
            <a:off x="4610637" y="3567328"/>
            <a:ext cx="7479263" cy="104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Conduct audits to ensure state and federal compliance, review consumer complaints, and pursue legal actions against those operating illegally, or are using unlawful, deceptive, or abusive practices.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pic>
        <p:nvPicPr>
          <p:cNvPr id="28" name="Picture Placeholder 13">
            <a:extLst>
              <a:ext uri="{FF2B5EF4-FFF2-40B4-BE49-F238E27FC236}">
                <a16:creationId xmlns:a16="http://schemas.microsoft.com/office/drawing/2014/main" id="{72443F5A-7993-4648-98A4-143D17394B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57" r="16457"/>
          <a:stretch>
            <a:fillRect/>
          </a:stretch>
        </p:blipFill>
        <p:spPr>
          <a:xfrm>
            <a:off x="23948" y="0"/>
            <a:ext cx="3384389" cy="4625667"/>
          </a:xfrm>
          <a:custGeom>
            <a:avLst/>
            <a:gdLst>
              <a:gd name="connsiteX0" fmla="*/ 0 w 5464748"/>
              <a:gd name="connsiteY0" fmla="*/ 0 h 5432035"/>
              <a:gd name="connsiteX1" fmla="*/ 3970932 w 5464748"/>
              <a:gd name="connsiteY1" fmla="*/ 0 h 5432035"/>
              <a:gd name="connsiteX2" fmla="*/ 5431214 w 5464748"/>
              <a:gd name="connsiteY2" fmla="*/ 1481620 h 5432035"/>
              <a:gd name="connsiteX3" fmla="*/ 5430018 w 5464748"/>
              <a:gd name="connsiteY3" fmla="*/ 1646413 h 5432035"/>
              <a:gd name="connsiteX4" fmla="*/ 1623105 w 5464748"/>
              <a:gd name="connsiteY4" fmla="*/ 5398500 h 5432035"/>
              <a:gd name="connsiteX5" fmla="*/ 1458312 w 5464748"/>
              <a:gd name="connsiteY5" fmla="*/ 5397305 h 5432035"/>
              <a:gd name="connsiteX6" fmla="*/ 0 w 5464748"/>
              <a:gd name="connsiteY6" fmla="*/ 3917684 h 543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4748" h="5432035">
                <a:moveTo>
                  <a:pt x="0" y="0"/>
                </a:moveTo>
                <a:lnTo>
                  <a:pt x="3970932" y="0"/>
                </a:lnTo>
                <a:lnTo>
                  <a:pt x="5431214" y="1481620"/>
                </a:lnTo>
                <a:cubicBezTo>
                  <a:pt x="5476390" y="1527457"/>
                  <a:pt x="5475855" y="1601237"/>
                  <a:pt x="5430018" y="1646413"/>
                </a:cubicBezTo>
                <a:lnTo>
                  <a:pt x="1623105" y="5398500"/>
                </a:lnTo>
                <a:cubicBezTo>
                  <a:pt x="1577269" y="5443676"/>
                  <a:pt x="1503488" y="5443141"/>
                  <a:pt x="1458312" y="5397305"/>
                </a:cubicBezTo>
                <a:lnTo>
                  <a:pt x="0" y="3917684"/>
                </a:lnTo>
                <a:close/>
              </a:path>
            </a:pathLst>
          </a:custGeom>
          <a:pattFill prst="pct90">
            <a:fgClr>
              <a:schemeClr val="accent6"/>
            </a:fgClr>
            <a:bgClr>
              <a:schemeClr val="bg1"/>
            </a:bgClr>
          </a:patt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386AD5-253B-C036-DA99-10F830F8F289}"/>
              </a:ext>
            </a:extLst>
          </p:cNvPr>
          <p:cNvSpPr/>
          <p:nvPr/>
        </p:nvSpPr>
        <p:spPr>
          <a:xfrm>
            <a:off x="7531" y="0"/>
            <a:ext cx="3386906" cy="6800256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75000"/>
                  <a:shade val="30000"/>
                  <a:satMod val="115000"/>
                </a:srgbClr>
              </a:gs>
              <a:gs pos="50000">
                <a:srgbClr val="4472C4">
                  <a:lumMod val="75000"/>
                  <a:shade val="67500"/>
                  <a:satMod val="115000"/>
                </a:srgbClr>
              </a:gs>
              <a:gs pos="100000">
                <a:srgbClr val="4472C4">
                  <a:lumMod val="75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BFC1B-5E20-CBC2-3C01-F8ED42DA3257}"/>
              </a:ext>
            </a:extLst>
          </p:cNvPr>
          <p:cNvSpPr txBox="1"/>
          <p:nvPr/>
        </p:nvSpPr>
        <p:spPr>
          <a:xfrm>
            <a:off x="268683" y="874455"/>
            <a:ext cx="3036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DEPARTMENT OF</a:t>
            </a:r>
          </a:p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FINANCIAL</a:t>
            </a:r>
          </a:p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PROTECTION &amp;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F4A83-7697-9F07-CBAD-319AED7D7DA1}"/>
              </a:ext>
            </a:extLst>
          </p:cNvPr>
          <p:cNvSpPr txBox="1"/>
          <p:nvPr/>
        </p:nvSpPr>
        <p:spPr>
          <a:xfrm>
            <a:off x="382237" y="5006662"/>
            <a:ext cx="2809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www.dfpi.ca.gov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866-275-2677</a:t>
            </a:r>
          </a:p>
        </p:txBody>
      </p:sp>
      <p:pic>
        <p:nvPicPr>
          <p:cNvPr id="5" name="Picture 2" descr="The Department of Financial Protection and Innovation Logo">
            <a:extLst>
              <a:ext uri="{FF2B5EF4-FFF2-40B4-BE49-F238E27FC236}">
                <a16:creationId xmlns:a16="http://schemas.microsoft.com/office/drawing/2014/main" id="{59C9E77D-E39C-DCAB-93C7-C2458E60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13" y="6234652"/>
            <a:ext cx="2136087" cy="3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D91653-0D11-57D0-40B1-860FA1145B7C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D1D90-6412-4BFB-B135-D1F81C59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9597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Important Information about this Presentation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88FC-B086-40C2-839B-572EBC4E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720"/>
            <a:ext cx="7058025" cy="46874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views and opinions expressed in this presentation are those of the presenter. They do not necessarily reflect the views or positions of the DFPI.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presentation is for educational and informational purposes only.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not financial advice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does not replace independent or professional judgment.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DFPI does not assume responsibility for the completeness of the information presented in this presentation.</a:t>
            </a:r>
          </a:p>
        </p:txBody>
      </p:sp>
      <p:pic>
        <p:nvPicPr>
          <p:cNvPr id="1028" name="Picture 4" descr="Free photo important caution attention alert risk stop">
            <a:extLst>
              <a:ext uri="{FF2B5EF4-FFF2-40B4-BE49-F238E27FC236}">
                <a16:creationId xmlns:a16="http://schemas.microsoft.com/office/drawing/2014/main" id="{420819FF-45D0-5E7E-B4F9-481DBA4DE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r="16273" b="8866"/>
          <a:stretch/>
        </p:blipFill>
        <p:spPr bwMode="auto">
          <a:xfrm>
            <a:off x="8738235" y="44240"/>
            <a:ext cx="2771775" cy="495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9B790-2B06-725A-8BB2-221940850ADB}"/>
              </a:ext>
            </a:extLst>
          </p:cNvPr>
          <p:cNvSpPr txBox="1"/>
          <p:nvPr/>
        </p:nvSpPr>
        <p:spPr>
          <a:xfrm>
            <a:off x="7811911" y="5468615"/>
            <a:ext cx="4301067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more information: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Visit: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www.DFPI.ca.gov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Email: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Outreach@dfpi.ca.gov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68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op sign clip art microsoft free clipart images">
            <a:extLst>
              <a:ext uri="{FF2B5EF4-FFF2-40B4-BE49-F238E27FC236}">
                <a16:creationId xmlns:a16="http://schemas.microsoft.com/office/drawing/2014/main" id="{4595195C-FC2F-CD35-9EAF-4F44A268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659" y="5044849"/>
            <a:ext cx="1409208" cy="147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lassic Glasses And Mustache Disguise On White Background Stock Photo -  Download Image Now - iStock">
            <a:extLst>
              <a:ext uri="{FF2B5EF4-FFF2-40B4-BE49-F238E27FC236}">
                <a16:creationId xmlns:a16="http://schemas.microsoft.com/office/drawing/2014/main" id="{CAF07325-46DF-54E9-B5DB-CC9D78FDF6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77604" cy="48914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">
            <a:extLst>
              <a:ext uri="{FF2B5EF4-FFF2-40B4-BE49-F238E27FC236}">
                <a16:creationId xmlns:a16="http://schemas.microsoft.com/office/drawing/2014/main" id="{60FCD6E5-9CB2-FD69-C3B4-098CB5E4B8C0}"/>
              </a:ext>
            </a:extLst>
          </p:cNvPr>
          <p:cNvSpPr txBox="1"/>
          <p:nvPr/>
        </p:nvSpPr>
        <p:spPr>
          <a:xfrm>
            <a:off x="649918" y="215142"/>
            <a:ext cx="3142857" cy="137974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Arial Narrow" panose="020B0606020202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IMPOSTERS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1EF97-DC05-8D3B-85D3-93DE6E47D672}"/>
              </a:ext>
            </a:extLst>
          </p:cNvPr>
          <p:cNvSpPr txBox="1"/>
          <p:nvPr/>
        </p:nvSpPr>
        <p:spPr>
          <a:xfrm>
            <a:off x="4971849" y="410891"/>
            <a:ext cx="700121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&amp; Business Imposters: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IRS / Social Security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Utility Company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Institutions / Business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Law Enforcement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Common Scams: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Credit/Debit Card Purchases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Debt Collectors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Celebrity Endorsements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Package Delivery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 Support Company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 Number Text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Grandparent/relative scam (A.I. Voice Cloning)</a:t>
            </a:r>
            <a:endParaRPr lang="en-US" dirty="0"/>
          </a:p>
        </p:txBody>
      </p:sp>
      <p:sp>
        <p:nvSpPr>
          <p:cNvPr id="11" name="Content Placeholder 24">
            <a:extLst>
              <a:ext uri="{FF2B5EF4-FFF2-40B4-BE49-F238E27FC236}">
                <a16:creationId xmlns:a16="http://schemas.microsoft.com/office/drawing/2014/main" id="{03851822-3346-D1A6-46F8-14E5898AE76B}"/>
              </a:ext>
            </a:extLst>
          </p:cNvPr>
          <p:cNvSpPr txBox="1">
            <a:spLocks/>
          </p:cNvSpPr>
          <p:nvPr/>
        </p:nvSpPr>
        <p:spPr>
          <a:xfrm>
            <a:off x="120763" y="4119977"/>
            <a:ext cx="4201168" cy="924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CALLING / TEXTING</a:t>
            </a: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/>
              </a:rPr>
              <a:t> /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EMAILING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76C84-2BB5-EB69-A63F-C152668EDDCD}"/>
              </a:ext>
            </a:extLst>
          </p:cNvPr>
          <p:cNvSpPr txBox="1"/>
          <p:nvPr/>
        </p:nvSpPr>
        <p:spPr>
          <a:xfrm>
            <a:off x="5196291" y="5224534"/>
            <a:ext cx="6019906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>
                <a:solidFill>
                  <a:srgbClr val="FF0000"/>
                </a:solidFill>
                <a:latin typeface="Segoe UI"/>
              </a:rPr>
              <a:t>THINK BEFORE YOU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RESPOND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Don’t cli</a:t>
            </a:r>
            <a:r>
              <a:rPr lang="en-US" sz="2500" b="1" dirty="0">
                <a:solidFill>
                  <a:srgbClr val="FF0000"/>
                </a:solidFill>
                <a:latin typeface="Segoe UI"/>
              </a:rPr>
              <a:t>ck any links or call number </a:t>
            </a: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2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CA290EA-0BFB-848C-B608-2219C9687248}"/>
              </a:ext>
            </a:extLst>
          </p:cNvPr>
          <p:cNvSpPr txBox="1"/>
          <p:nvPr/>
        </p:nvSpPr>
        <p:spPr>
          <a:xfrm>
            <a:off x="4678591" y="892367"/>
            <a:ext cx="678639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1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receive a </a:t>
            </a:r>
            <a:r>
              <a:rPr kumimoji="0" lang="en-US" sz="3200" b="0" i="0" u="sng" strike="noStrike" kern="0" cap="none" spc="1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kumimoji="0" lang="en-US" sz="3200" b="0" i="0" u="none" strike="noStrike" kern="0" cap="none" spc="1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0" i="0" u="sng" strike="noStrike" kern="0" cap="none" spc="1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message</a:t>
            </a:r>
            <a:r>
              <a:rPr kumimoji="0" lang="en-US" sz="3200" b="0" i="0" u="none" strike="noStrike" kern="0" cap="none" spc="1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0" i="0" u="sng" strike="noStrike" kern="0" cap="none" spc="1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kumimoji="0" lang="en-US" sz="3200" b="0" i="0" u="none" strike="noStrike" kern="0" cap="none" spc="1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kumimoji="0" lang="en-US" sz="3200" b="0" i="0" u="sng" strike="noStrike" kern="0" cap="none" spc="1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letter</a:t>
            </a:r>
            <a:r>
              <a:rPr kumimoji="0" lang="en-US" sz="3200" b="0" i="0" u="none" strike="noStrike" kern="0" cap="none" spc="1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message on social media</a:t>
            </a:r>
            <a:r>
              <a:rPr kumimoji="0" lang="en-US" sz="3200" b="1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be cautious ...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kern="0" spc="1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spc="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3200" b="0" i="0" u="none" strike="noStrike" kern="0" cap="none" spc="1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caller or sender may not be who they say they are</a:t>
            </a:r>
            <a:r>
              <a:rPr lang="en-US" sz="3200" kern="0" spc="15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15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spc="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THE SOURCE TO VERIFY 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15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spc="15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spc="15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spc="15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15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15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Red Flag Warning Images – Browse 17,726 Stock Photos ...">
            <a:extLst>
              <a:ext uri="{FF2B5EF4-FFF2-40B4-BE49-F238E27FC236}">
                <a16:creationId xmlns:a16="http://schemas.microsoft.com/office/drawing/2014/main" id="{9DE1F91C-A1C1-12AE-BF44-9A698A0D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9" y="892367"/>
            <a:ext cx="3701667" cy="469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E0EE47-F3BD-42ED-89EB-4FA697FB18C4}"/>
              </a:ext>
            </a:extLst>
          </p:cNvPr>
          <p:cNvSpPr txBox="1">
            <a:spLocks/>
          </p:cNvSpPr>
          <p:nvPr/>
        </p:nvSpPr>
        <p:spPr>
          <a:xfrm>
            <a:off x="5074826" y="802131"/>
            <a:ext cx="7219998" cy="5447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give personal information unless </a:t>
            </a:r>
            <a:r>
              <a:rPr kumimoji="0" lang="en-US" sz="25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initiated the contact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Agencies DO NOT CALL and ask for money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 cautious of links sent via text / email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Use credit instead of debit transactions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Anti-Fraud Pen for Check Writers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Monitor &amp; Freeze Your Credit</a:t>
            </a: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www.annualcreditreport.com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Experian, Equifax, Transunion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Verify there is an issue</a:t>
            </a:r>
            <a:r>
              <a:rPr lang="en-US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FIRST!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..GO TO THE SOURCE YOURSELF..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BC846A-5043-E441-C833-02D779C2F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74825" cy="6756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5F3CF-86AF-277A-1C25-5E3E3B41E5E5}"/>
              </a:ext>
            </a:extLst>
          </p:cNvPr>
          <p:cNvSpPr txBox="1"/>
          <p:nvPr/>
        </p:nvSpPr>
        <p:spPr>
          <a:xfrm>
            <a:off x="5074825" y="0"/>
            <a:ext cx="7117174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Protect Your Personal </a:t>
            </a:r>
          </a:p>
          <a:p>
            <a:pPr algn="ctr"/>
            <a:r>
              <a:rPr lang="en-US" sz="3200" b="1" dirty="0">
                <a:solidFill>
                  <a:schemeClr val="bg2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Financial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10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e Department of Financial Protection and Innovation Logo">
            <a:extLst>
              <a:ext uri="{FF2B5EF4-FFF2-40B4-BE49-F238E27FC236}">
                <a16:creationId xmlns:a16="http://schemas.microsoft.com/office/drawing/2014/main" id="{71A7085F-FD2E-4C13-985A-D10AD9A9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74" y="6124851"/>
            <a:ext cx="2952099" cy="5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A155CD6-7048-635A-B605-87FFB0362B76}"/>
              </a:ext>
            </a:extLst>
          </p:cNvPr>
          <p:cNvSpPr txBox="1">
            <a:spLocks/>
          </p:cNvSpPr>
          <p:nvPr/>
        </p:nvSpPr>
        <p:spPr>
          <a:xfrm>
            <a:off x="602422" y="1633339"/>
            <a:ext cx="10987156" cy="4491512"/>
          </a:xfrm>
          <a:prstGeom prst="rect">
            <a:avLst/>
          </a:prstGeom>
        </p:spPr>
        <p:txBody>
          <a:bodyPr vert="horz" lIns="121920" tIns="60960" rIns="121920" bIns="60960" rtlCol="0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Contact DFPI: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toll free 866-275-2677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•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3"/>
              </a:rPr>
              <a:t>www.dfpi.ca.gov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 or email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4"/>
              </a:rPr>
              <a:t>outreach@dfpi.ca.gov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•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5"/>
              </a:rPr>
              <a:t>www.dfpi.ca.gov/file-a-complaint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Subscribe to the DFPI Consumer Connection at </a:t>
            </a:r>
            <a:r>
              <a:rPr kumimoji="0" lang="en-US" sz="8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https://dfpi.ca.gov/subscribe/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 us on Social Media: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www.dfpi.ca.gov/#social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Other Resources</a:t>
            </a:r>
            <a:r>
              <a:rPr lang="en-US" sz="11200" b="1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1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• Federal Trade Commission: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8"/>
              </a:rPr>
              <a:t>www.reportfraud.ftc.gov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• Federal Bureau of Investigation: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9"/>
              </a:rPr>
              <a:t>www.ic3.gov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  <a:p>
            <a:pPr lvl="1"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Stop unwanted robocalls and texts, see the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's website: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https://www.fcc.gov/consumers/guides/stop-unwanted-robocalls-and-texts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1745E6-50EC-4BED-EB61-C70E1CADFD4F}"/>
              </a:ext>
            </a:extLst>
          </p:cNvPr>
          <p:cNvSpPr/>
          <p:nvPr/>
        </p:nvSpPr>
        <p:spPr>
          <a:xfrm>
            <a:off x="0" y="4323"/>
            <a:ext cx="12192000" cy="1298315"/>
          </a:xfrm>
          <a:prstGeom prst="rect">
            <a:avLst/>
          </a:prstGeom>
          <a:solidFill>
            <a:srgbClr val="002D72"/>
          </a:solidFill>
          <a:ln w="12700" cap="flat" cmpd="sng" algn="ctr">
            <a:solidFill>
              <a:srgbClr val="002D72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FFFF"/>
                </a:solidFill>
                <a:latin typeface="Gotham Bold"/>
              </a:rPr>
              <a:t>How Can DFPI Help?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How to Report</a:t>
            </a:r>
          </a:p>
        </p:txBody>
      </p:sp>
    </p:spTree>
    <p:extLst>
      <p:ext uri="{BB962C8B-B14F-4D97-AF65-F5344CB8AC3E}">
        <p14:creationId xmlns:p14="http://schemas.microsoft.com/office/powerpoint/2010/main" val="8575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FPI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2D72"/>
      </a:accent1>
      <a:accent2>
        <a:srgbClr val="009CDE"/>
      </a:accent2>
      <a:accent3>
        <a:srgbClr val="AA8A00"/>
      </a:accent3>
      <a:accent4>
        <a:srgbClr val="002D72"/>
      </a:accent4>
      <a:accent5>
        <a:srgbClr val="009CDE"/>
      </a:accent5>
      <a:accent6>
        <a:srgbClr val="AA8A00"/>
      </a:accent6>
      <a:hlink>
        <a:srgbClr val="0563C1"/>
      </a:hlink>
      <a:folHlink>
        <a:srgbClr val="954F72"/>
      </a:folHlink>
    </a:clrScheme>
    <a:fontScheme name="DFPI">
      <a:majorFont>
        <a:latin typeface="Gotham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DFPI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2D72"/>
      </a:accent1>
      <a:accent2>
        <a:srgbClr val="009CDE"/>
      </a:accent2>
      <a:accent3>
        <a:srgbClr val="AA8A00"/>
      </a:accent3>
      <a:accent4>
        <a:srgbClr val="002D72"/>
      </a:accent4>
      <a:accent5>
        <a:srgbClr val="009CDE"/>
      </a:accent5>
      <a:accent6>
        <a:srgbClr val="AA8A00"/>
      </a:accent6>
      <a:hlink>
        <a:srgbClr val="0563C1"/>
      </a:hlink>
      <a:folHlink>
        <a:srgbClr val="954F72"/>
      </a:folHlink>
    </a:clrScheme>
    <a:fontScheme name="DFPI">
      <a:majorFont>
        <a:latin typeface="Gotham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DFPI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2D72"/>
      </a:accent1>
      <a:accent2>
        <a:srgbClr val="009CDE"/>
      </a:accent2>
      <a:accent3>
        <a:srgbClr val="AA8A00"/>
      </a:accent3>
      <a:accent4>
        <a:srgbClr val="002D72"/>
      </a:accent4>
      <a:accent5>
        <a:srgbClr val="009CDE"/>
      </a:accent5>
      <a:accent6>
        <a:srgbClr val="AA8A00"/>
      </a:accent6>
      <a:hlink>
        <a:srgbClr val="0563C1"/>
      </a:hlink>
      <a:folHlink>
        <a:srgbClr val="954F72"/>
      </a:folHlink>
    </a:clrScheme>
    <a:fontScheme name="DFPI">
      <a:majorFont>
        <a:latin typeface="Gotham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7387</TotalTime>
  <Words>613</Words>
  <Application>Microsoft Office PowerPoint</Application>
  <PresentationFormat>Widescreen</PresentationFormat>
  <Paragraphs>101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Century Gothic</vt:lpstr>
      <vt:lpstr>Gotham Bold</vt:lpstr>
      <vt:lpstr>Segoe UI</vt:lpstr>
      <vt:lpstr>Wingdings</vt:lpstr>
      <vt:lpstr>Office Theme</vt:lpstr>
      <vt:lpstr>4_Office Theme</vt:lpstr>
      <vt:lpstr>5_Office Theme</vt:lpstr>
      <vt:lpstr>1_Office Theme</vt:lpstr>
      <vt:lpstr> Department of  Financial Protection &amp; Innovation ________________________  Protect Yourself from Frauds and Scams   </vt:lpstr>
      <vt:lpstr>PowerPoint Presentation</vt:lpstr>
      <vt:lpstr>Important Information about this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Fahim</dc:creator>
  <cp:lastModifiedBy>Wiley, Jackie@DFPI</cp:lastModifiedBy>
  <cp:revision>727</cp:revision>
  <cp:lastPrinted>2023-05-16T22:48:59Z</cp:lastPrinted>
  <dcterms:created xsi:type="dcterms:W3CDTF">2021-02-04T13:11:05Z</dcterms:created>
  <dcterms:modified xsi:type="dcterms:W3CDTF">2024-05-01T17:47:44Z</dcterms:modified>
</cp:coreProperties>
</file>